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1" r:id="rId6"/>
    <p:sldId id="262" r:id="rId7"/>
    <p:sldId id="263" r:id="rId8"/>
    <p:sldId id="264" r:id="rId9"/>
    <p:sldId id="265" r:id="rId10"/>
    <p:sldId id="26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6B787-EE9D-4C16-A5DA-E807126120AF}" type="datetimeFigureOut">
              <a:rPr lang="en-US" smtClean="0"/>
              <a:pPr/>
              <a:t>12/30/2009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BA3D-3998-4161-9892-E068309CA3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16B787-EE9D-4C16-A5DA-E807126120AF}" type="datetimeFigureOut">
              <a:rPr lang="en-US" smtClean="0"/>
              <a:pPr/>
              <a:t>12/30/2009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81BA3D-3998-4161-9892-E068309CA3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upload.wikimedia.org/wikipedia/commons/5/54/Marco_Polo_portrait.jpg"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www.silk-road.com/artl/marcopolo.shtml"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bsite.lineone.net/~mcrouch/marcopolo/marcopolo.htm" TargetMode="External"/><Relationship Id="rId5" Type="http://schemas.openxmlformats.org/officeDocument/2006/relationships/hyperlink" Target="http://en.wikipedia.org/wiki/Age_of_Discovery" TargetMode="External"/><Relationship Id="rId4" Type="http://schemas.openxmlformats.org/officeDocument/2006/relationships/hyperlink" Target="http://en.wikipedia.org/wiki/Marco_Polo"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7.gif"/><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upload.wikimedia.org/wikipedia/commons/c/ce/ColombusNotesToMarcoPolo.jpg"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upload.wikimedia.org/wikipedia/commons/7/78/Travels_of_Marco_Polo.png"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Rectangle 6"/>
          <p:cNvSpPr/>
          <p:nvPr/>
        </p:nvSpPr>
        <p:spPr>
          <a:xfrm>
            <a:off x="4572000" y="4648200"/>
            <a:ext cx="4178581" cy="923330"/>
          </a:xfrm>
          <a:prstGeom prst="rect">
            <a:avLst/>
          </a:prstGeom>
          <a:noFill/>
        </p:spPr>
        <p:txBody>
          <a:bodyPr wrap="none" lIns="91440" tIns="45720" rIns="91440" bIns="45720">
            <a:spAutoFit/>
          </a:bodyPr>
          <a:lstStyle/>
          <a:p>
            <a:pPr algn="ctr"/>
            <a:r>
              <a:rPr lang="en-US" sz="5400" b="1" cap="none"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Marco Polo</a:t>
            </a:r>
            <a:endParaRPr lang="en-US" sz="54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
        <p:nvSpPr>
          <p:cNvPr id="8" name="Rectangle 7"/>
          <p:cNvSpPr/>
          <p:nvPr/>
        </p:nvSpPr>
        <p:spPr>
          <a:xfrm>
            <a:off x="5623676" y="6334780"/>
            <a:ext cx="3520324" cy="523220"/>
          </a:xfrm>
          <a:prstGeom prst="rect">
            <a:avLst/>
          </a:prstGeom>
          <a:noFill/>
        </p:spPr>
        <p:txBody>
          <a:bodyPr wrap="none" lIns="91440" tIns="45720" rIns="91440" bIns="45720">
            <a:spAutoFit/>
          </a:bodyPr>
          <a:lstStyle/>
          <a:p>
            <a:pPr algn="ctr"/>
            <a:r>
              <a:rPr lang="en-US" sz="2800" b="1" cap="none" spc="100" dirty="0" smtClean="0">
                <a:ln w="18000">
                  <a:solidFill>
                    <a:schemeClr val="tx1"/>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By Kaylyn Nadon</a:t>
            </a:r>
            <a:endParaRPr lang="en-US" sz="2800" b="1" cap="none" spc="100" dirty="0">
              <a:ln w="18000">
                <a:solidFill>
                  <a:schemeClr val="tx1"/>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
        <p:nvSpPr>
          <p:cNvPr id="9" name="Rectangle 8"/>
          <p:cNvSpPr/>
          <p:nvPr/>
        </p:nvSpPr>
        <p:spPr>
          <a:xfrm>
            <a:off x="4724400" y="5486400"/>
            <a:ext cx="3884525" cy="707886"/>
          </a:xfrm>
          <a:prstGeom prst="rect">
            <a:avLst/>
          </a:prstGeom>
          <a:noFill/>
        </p:spPr>
        <p:txBody>
          <a:bodyPr wrap="none" lIns="91440" tIns="45720" rIns="91440" bIns="45720">
            <a:spAutoFit/>
          </a:bodyPr>
          <a:lstStyle/>
          <a:p>
            <a:pPr algn="ctr"/>
            <a:r>
              <a:rPr lang="en-US" sz="4000" b="1"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(1254 – 1324)</a:t>
            </a:r>
            <a:endParaRPr lang="en-US" sz="40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pic>
        <p:nvPicPr>
          <p:cNvPr id="1032" name="Picture 8" descr="File:Marco Polo portrait.jpg">
            <a:hlinkClick r:id="rId3"/>
          </p:cNvPr>
          <p:cNvPicPr>
            <a:picLocks noChangeAspect="1" noChangeArrowheads="1"/>
          </p:cNvPicPr>
          <p:nvPr/>
        </p:nvPicPr>
        <p:blipFill>
          <a:blip r:embed="rId4" cstate="print"/>
          <a:srcRect/>
          <a:stretch>
            <a:fillRect/>
          </a:stretch>
        </p:blipFill>
        <p:spPr bwMode="auto">
          <a:xfrm>
            <a:off x="457200" y="228600"/>
            <a:ext cx="2651941" cy="3581400"/>
          </a:xfrm>
          <a:prstGeom prst="rect">
            <a:avLst/>
          </a:prstGeom>
          <a:noFill/>
        </p:spPr>
      </p:pic>
      <p:pic>
        <p:nvPicPr>
          <p:cNvPr id="1034" name="Picture 10" descr="http://images.google.ca/url?source=imgres&amp;ct=tbn&amp;q=http://www.wliw.org/marcopolo/wp-content/blogs.dir/26/files/2008/10/marco_polo_-_costume_tartare.jpg&amp;usg=AFQjCNE-Oy8nrG20RCOZfFsYNUp7iKEBJQ"/>
          <p:cNvPicPr>
            <a:picLocks noChangeAspect="1" noChangeArrowheads="1"/>
          </p:cNvPicPr>
          <p:nvPr/>
        </p:nvPicPr>
        <p:blipFill>
          <a:blip r:embed="rId5" cstate="print"/>
          <a:srcRect/>
          <a:stretch>
            <a:fillRect/>
          </a:stretch>
        </p:blipFill>
        <p:spPr bwMode="auto">
          <a:xfrm>
            <a:off x="6477000" y="304800"/>
            <a:ext cx="2438400" cy="3400425"/>
          </a:xfrm>
          <a:prstGeom prst="rect">
            <a:avLst/>
          </a:prstGeom>
          <a:noFill/>
        </p:spPr>
      </p:pic>
      <p:pic>
        <p:nvPicPr>
          <p:cNvPr id="1036" name="Picture 12" descr="http://images.google.ca/url?source=imgres&amp;ct=tbn&amp;q=http://www.eraoftheclipperships.com/images/marcopolo.jpg&amp;usg=AFQjCNE3GisrDFdziG5pqlRAFH6oRwxbfQ"/>
          <p:cNvPicPr>
            <a:picLocks noChangeAspect="1" noChangeArrowheads="1"/>
          </p:cNvPicPr>
          <p:nvPr/>
        </p:nvPicPr>
        <p:blipFill>
          <a:blip r:embed="rId6" cstate="print"/>
          <a:srcRect/>
          <a:stretch>
            <a:fillRect/>
          </a:stretch>
        </p:blipFill>
        <p:spPr bwMode="auto">
          <a:xfrm>
            <a:off x="2971800" y="1371600"/>
            <a:ext cx="3590925" cy="32670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228600" y="0"/>
            <a:ext cx="5573513" cy="923330"/>
          </a:xfrm>
          <a:prstGeom prst="rect">
            <a:avLst/>
          </a:prstGeom>
          <a:noFill/>
        </p:spPr>
        <p:txBody>
          <a:bodyPr wrap="none" lIns="91440" tIns="45720" rIns="91440" bIns="45720">
            <a:spAutoFit/>
          </a:bodyPr>
          <a:lstStyle/>
          <a:p>
            <a:pPr algn="ctr"/>
            <a:r>
              <a:rPr lang="en-US" sz="5400" b="1"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Bibliography…</a:t>
            </a:r>
            <a:endParaRPr lang="en-US" sz="54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
        <p:nvSpPr>
          <p:cNvPr id="8" name="TextBox 7"/>
          <p:cNvSpPr txBox="1"/>
          <p:nvPr/>
        </p:nvSpPr>
        <p:spPr>
          <a:xfrm>
            <a:off x="304800" y="1447800"/>
            <a:ext cx="8839200" cy="4247317"/>
          </a:xfrm>
          <a:prstGeom prst="rect">
            <a:avLst/>
          </a:prstGeom>
          <a:solidFill>
            <a:schemeClr val="bg1"/>
          </a:solidFill>
          <a:ln>
            <a:solidFill>
              <a:schemeClr val="bg1"/>
            </a:solidFill>
          </a:ln>
          <a:effectLst>
            <a:glow rad="139700">
              <a:schemeClr val="accent5">
                <a:satMod val="175000"/>
                <a:alpha val="40000"/>
              </a:schemeClr>
            </a:glow>
            <a:softEdge rad="63500"/>
          </a:effectLst>
        </p:spPr>
        <p:txBody>
          <a:bodyPr wrap="square" rtlCol="0">
            <a:spAutoFit/>
          </a:bodyPr>
          <a:lstStyle/>
          <a:p>
            <a:pPr>
              <a:buFont typeface="Arial" pitchFamily="34" charset="0"/>
              <a:buChar char="•"/>
            </a:pPr>
            <a:r>
              <a:rPr lang="en-US" dirty="0" smtClean="0"/>
              <a:t>"Marco Polo and His Travels". </a:t>
            </a:r>
            <a:r>
              <a:rPr lang="en-US" dirty="0" err="1" smtClean="0"/>
              <a:t>Silkroad</a:t>
            </a:r>
            <a:r>
              <a:rPr lang="en-US" dirty="0" smtClean="0"/>
              <a:t> Foundation. December 23, 2009. </a:t>
            </a:r>
            <a:r>
              <a:rPr lang="en-US" dirty="0" smtClean="0">
                <a:hlinkClick r:id="rId3"/>
              </a:rPr>
              <a:t>http://www.silk-road.com/artl/marcopolo.shtml</a:t>
            </a:r>
            <a:endParaRPr lang="en-US" dirty="0" smtClean="0"/>
          </a:p>
          <a:p>
            <a:pPr>
              <a:buFont typeface="Arial" pitchFamily="34" charset="0"/>
              <a:buChar char="•"/>
            </a:pPr>
            <a:r>
              <a:rPr lang="it-IT" dirty="0" smtClean="0"/>
              <a:t>"Marco Polo ". Wikipedia. December 20, 2009. </a:t>
            </a:r>
            <a:r>
              <a:rPr lang="it-IT" dirty="0" smtClean="0">
                <a:hlinkClick r:id="rId4"/>
              </a:rPr>
              <a:t>http://en.wikipedia.org/wiki/Marco_Polo</a:t>
            </a:r>
            <a:endParaRPr lang="it-IT" dirty="0" smtClean="0"/>
          </a:p>
          <a:p>
            <a:pPr>
              <a:buFont typeface="Arial" pitchFamily="34" charset="0"/>
              <a:buChar char="•"/>
            </a:pPr>
            <a:r>
              <a:rPr lang="it-IT" dirty="0" smtClean="0"/>
              <a:t> </a:t>
            </a:r>
            <a:r>
              <a:rPr lang="en-US" dirty="0" smtClean="0"/>
              <a:t>Adair, Jones. "In Search of...the Road in Literature". wordpress.com. December 23, 2009 &lt;http://images.google.ca/imgres?imgurl=http://adairjones.files.wordpress.com/2009/07/travels-of-marco-polo.jpg&amp;imgrefurl=http://adairjones.wordpress.com/2009/07/13/in-search-of-the-road-in-literature/&amp;usg=__WKide1teykToSr4aPI42UfXS53k=&amp;h=434&amp;w=300&amp;sz=56&amp;hl=en&amp;start=20&amp;tbnid=InvGGJg68y-OdM:&amp;tbnh=126&amp;tbnw=87&amp;prev=/images%3Fq%3DMarco%2Bpolo%26gbv%3D2%26hl%3Den&gt;. </a:t>
            </a:r>
          </a:p>
          <a:p>
            <a:pPr>
              <a:buFont typeface="Arial" pitchFamily="34" charset="0"/>
              <a:buChar char="•"/>
            </a:pPr>
            <a:r>
              <a:rPr lang="en-US" dirty="0" smtClean="0"/>
              <a:t>"Age of Discovery". Wikipedia. December 30 &lt;</a:t>
            </a:r>
            <a:r>
              <a:rPr lang="en-US" dirty="0" smtClean="0">
                <a:hlinkClick r:id="rId5"/>
              </a:rPr>
              <a:t>http://en.wikipedia.org/wiki/Age_of_Discovery</a:t>
            </a:r>
            <a:r>
              <a:rPr lang="en-US" dirty="0" smtClean="0"/>
              <a:t>&gt;. </a:t>
            </a:r>
            <a:endParaRPr lang="en-US" dirty="0" smtClean="0"/>
          </a:p>
          <a:p>
            <a:pPr>
              <a:buFont typeface="Arial" pitchFamily="34" charset="0"/>
              <a:buChar char="•"/>
            </a:pPr>
            <a:r>
              <a:rPr lang="en-US" dirty="0" smtClean="0"/>
              <a:t>Crouch, Michael. "The Travels of Marco Polo". December 30 &lt;</a:t>
            </a:r>
            <a:r>
              <a:rPr lang="en-US" dirty="0" smtClean="0">
                <a:hlinkClick r:id="rId6"/>
              </a:rPr>
              <a:t>http://website.lineone.net/~mcrouch/marcopolo/marcopolo.htm</a:t>
            </a:r>
            <a:r>
              <a:rPr lang="en-US" dirty="0" smtClean="0"/>
              <a:t>&gt;. </a:t>
            </a:r>
            <a:endParaRPr lang="en-US" dirty="0" smtClean="0"/>
          </a:p>
        </p:txBody>
      </p:sp>
      <p:sp>
        <p:nvSpPr>
          <p:cNvPr id="7" name="TextBox 6"/>
          <p:cNvSpPr txBox="1"/>
          <p:nvPr/>
        </p:nvSpPr>
        <p:spPr>
          <a:xfrm>
            <a:off x="0" y="6019800"/>
            <a:ext cx="7620000" cy="923330"/>
          </a:xfrm>
          <a:prstGeom prst="rect">
            <a:avLst/>
          </a:prstGeom>
          <a:solidFill>
            <a:schemeClr val="bg1"/>
          </a:solidFill>
          <a:ln>
            <a:solidFill>
              <a:schemeClr val="bg1"/>
            </a:solidFill>
          </a:ln>
          <a:effectLst>
            <a:glow rad="139700">
              <a:schemeClr val="accent5">
                <a:satMod val="175000"/>
                <a:alpha val="40000"/>
              </a:schemeClr>
            </a:glow>
            <a:softEdge rad="63500"/>
          </a:effectLst>
        </p:spPr>
        <p:txBody>
          <a:bodyPr wrap="square" rtlCol="0">
            <a:spAutoFit/>
          </a:bodyPr>
          <a:lstStyle/>
          <a:p>
            <a:r>
              <a:rPr lang="en-US" dirty="0" smtClean="0">
                <a:latin typeface="Flareserif821 BT" pitchFamily="34" charset="0"/>
              </a:rPr>
              <a:t>FOR AN EXTENSIVE INDEPTH LOOK AT MARCO POLO’S LIFE VISIT :</a:t>
            </a:r>
          </a:p>
          <a:p>
            <a:r>
              <a:rPr lang="en-US" dirty="0" smtClean="0">
                <a:hlinkClick r:id="rId6"/>
              </a:rPr>
              <a:t>http://website.lineone.net/~</a:t>
            </a:r>
            <a:r>
              <a:rPr lang="en-US" dirty="0" smtClean="0">
                <a:hlinkClick r:id="rId6"/>
              </a:rPr>
              <a:t>mcrouch/marcopolo/marcopolo.htm</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304800" y="228600"/>
            <a:ext cx="6382645" cy="923330"/>
          </a:xfrm>
          <a:prstGeom prst="rect">
            <a:avLst/>
          </a:prstGeom>
          <a:noFill/>
        </p:spPr>
        <p:txBody>
          <a:bodyPr wrap="none" lIns="91440" tIns="45720" rIns="91440" bIns="45720">
            <a:spAutoFit/>
          </a:bodyPr>
          <a:lstStyle/>
          <a:p>
            <a:pPr algn="ctr"/>
            <a:r>
              <a:rPr lang="en-US" sz="5400" b="1" cap="none"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Life at a Glance…</a:t>
            </a:r>
            <a:endParaRPr lang="en-US" sz="54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
        <p:nvSpPr>
          <p:cNvPr id="6" name="TextBox 5"/>
          <p:cNvSpPr txBox="1"/>
          <p:nvPr/>
        </p:nvSpPr>
        <p:spPr>
          <a:xfrm>
            <a:off x="533400" y="1371600"/>
            <a:ext cx="7620000" cy="3139321"/>
          </a:xfrm>
          <a:prstGeom prst="rect">
            <a:avLst/>
          </a:prstGeom>
          <a:solidFill>
            <a:schemeClr val="bg1"/>
          </a:solidFill>
          <a:ln>
            <a:solidFill>
              <a:schemeClr val="bg1"/>
            </a:solidFill>
          </a:ln>
        </p:spPr>
        <p:txBody>
          <a:bodyPr wrap="square" rtlCol="0">
            <a:spAutoFit/>
          </a:bodyPr>
          <a:lstStyle/>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Born in  Venice (his father, Nicolo Polo, was a merchant</a:t>
            </a:r>
          </a:p>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Nicolo and his brother, Maffeo Polo, had left on a trading mission shortly before Marco’s birth (from Venice to Asia in the mid 1200’s)</a:t>
            </a:r>
          </a:p>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Marco’s mother died when he was a young boy, and he was raised by his aunt and uncle- who trained him to be a merchant.  He therefore learned about using foreign money, judging products, and handling cargo ships.</a:t>
            </a:r>
          </a:p>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Nicolo and Maffeo Polo returned to Venice in 1269.  They had traveled to eastern Asia and had met the Mongol ruler Kublai Khan in China.  The Khan had invited them to visit them to visit China again, and so they prepared for another expedition- one that would include the seventeen year old Marco.</a:t>
            </a:r>
            <a:endParaRPr lang="en-US" dirty="0">
              <a:effectLst>
                <a:glow rad="228600">
                  <a:schemeClr val="accent5">
                    <a:satMod val="175000"/>
                    <a:alpha val="40000"/>
                  </a:schemeClr>
                </a:glow>
              </a:effectLst>
              <a:latin typeface="Flareserif821 BT" pitchFamily="34" charset="0"/>
              <a:cs typeface="Lucida Sans Unicode" pitchFamily="34" charset="0"/>
            </a:endParaRPr>
          </a:p>
        </p:txBody>
      </p:sp>
      <p:sp>
        <p:nvSpPr>
          <p:cNvPr id="8" name="TextBox 7"/>
          <p:cNvSpPr txBox="1"/>
          <p:nvPr/>
        </p:nvSpPr>
        <p:spPr>
          <a:xfrm>
            <a:off x="2819400" y="4876800"/>
            <a:ext cx="6019800" cy="1477328"/>
          </a:xfrm>
          <a:prstGeom prst="rect">
            <a:avLst/>
          </a:prstGeom>
          <a:solidFill>
            <a:schemeClr val="bg1"/>
          </a:solidFill>
          <a:ln>
            <a:solidFill>
              <a:schemeClr val="bg1"/>
            </a:solidFill>
          </a:ln>
        </p:spPr>
        <p:txBody>
          <a:bodyPr wrap="square" rtlCol="0">
            <a:spAutoFit/>
          </a:bodyPr>
          <a:lstStyle/>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In 1271, Marco Polo, his father, and his uncle set off for Asia on a series of adventures that would later be documented in Marco’s book.  When they returned 24 years later in 1295 very wealthy, Venice was at war with Genoa, and Marco Polo was taken prisoner.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304800" y="304800"/>
            <a:ext cx="8534400" cy="3416320"/>
          </a:xfrm>
          <a:prstGeom prst="rect">
            <a:avLst/>
          </a:prstGeom>
          <a:solidFill>
            <a:schemeClr val="bg1"/>
          </a:solidFill>
          <a:ln>
            <a:solidFill>
              <a:schemeClr val="bg1"/>
            </a:solidFill>
          </a:ln>
        </p:spPr>
        <p:txBody>
          <a:bodyPr wrap="square" rtlCol="0">
            <a:spAutoFit/>
          </a:bodyPr>
          <a:lstStyle/>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He spent the few months of his imprisonment dictating an account of his travels to an inmate, Rustichello da Pisa, who incorporated accounts from both his travels and current affairs from China. The book became known as The Travels of Marco Polo, and depicted his journey throughout Asia, and gave Europeans the first accurate comprehensive look into the inner workings of the Far East, including China, India, and Japan.  </a:t>
            </a:r>
          </a:p>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He was finally released in 1299, and returned home to Venice where is father and uncle had bought a large house.  The company continued business, and soon Marco Polo became a very wealthy merchant.  He financed many more expeditions but never left Venice again. </a:t>
            </a:r>
          </a:p>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In 1300, he married the daughter of a fellow merchant, Donata Badoer, and they had three daughters : Fantina, Bellela, and Moreta. </a:t>
            </a:r>
          </a:p>
        </p:txBody>
      </p:sp>
      <p:sp>
        <p:nvSpPr>
          <p:cNvPr id="7" name="TextBox 6"/>
          <p:cNvSpPr txBox="1"/>
          <p:nvPr/>
        </p:nvSpPr>
        <p:spPr>
          <a:xfrm>
            <a:off x="2819400" y="5638800"/>
            <a:ext cx="6019800" cy="923330"/>
          </a:xfrm>
          <a:prstGeom prst="rect">
            <a:avLst/>
          </a:prstGeom>
          <a:solidFill>
            <a:schemeClr val="bg1"/>
          </a:solidFill>
          <a:ln>
            <a:solidFill>
              <a:schemeClr val="bg1"/>
            </a:solidFill>
          </a:ln>
        </p:spPr>
        <p:txBody>
          <a:bodyPr wrap="square" rtlCol="0">
            <a:spAutoFit/>
          </a:bodyPr>
          <a:lstStyle/>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Marco Polo died between the sunsets of  January 8 and 9, 1324 (discrepancy due to Venetian Law that states the day ends at sunset) at the age of 70,  from illness.  </a:t>
            </a:r>
          </a:p>
        </p:txBody>
      </p:sp>
      <p:pic>
        <p:nvPicPr>
          <p:cNvPr id="1026" name="Picture 2" descr="http://images.google.ca/url?source=imgres&amp;ct=tbn&amp;q=http://img7.custompublish.com/getfile.php/887569.647.ryptfsxqtv/Marco_Polo_2C_Il_Milione_Chapter_CXXIII_and_CXXIV_250.jpg&amp;usg=AFQjCNGE9V8dnlyuezmsgEpUzuZBampcBQ"/>
          <p:cNvPicPr>
            <a:picLocks noChangeAspect="1" noChangeArrowheads="1"/>
          </p:cNvPicPr>
          <p:nvPr/>
        </p:nvPicPr>
        <p:blipFill>
          <a:blip r:embed="rId3" cstate="print"/>
          <a:srcRect/>
          <a:stretch>
            <a:fillRect/>
          </a:stretch>
        </p:blipFill>
        <p:spPr bwMode="auto">
          <a:xfrm rot="21118671">
            <a:off x="555967" y="4108083"/>
            <a:ext cx="1825111" cy="2635461"/>
          </a:xfrm>
          <a:prstGeom prst="rect">
            <a:avLst/>
          </a:prstGeom>
          <a:noFill/>
        </p:spPr>
      </p:pic>
      <p:pic>
        <p:nvPicPr>
          <p:cNvPr id="1030" name="Picture 6" descr="http://www.silk-road.com/images/taklai.jpg"/>
          <p:cNvPicPr>
            <a:picLocks noChangeAspect="1" noChangeArrowheads="1"/>
          </p:cNvPicPr>
          <p:nvPr/>
        </p:nvPicPr>
        <p:blipFill>
          <a:blip r:embed="rId4" cstate="print"/>
          <a:srcRect/>
          <a:stretch>
            <a:fillRect/>
          </a:stretch>
        </p:blipFill>
        <p:spPr bwMode="auto">
          <a:xfrm>
            <a:off x="2667000" y="3886200"/>
            <a:ext cx="2438400" cy="1621537"/>
          </a:xfrm>
          <a:prstGeom prst="rect">
            <a:avLst/>
          </a:prstGeom>
          <a:noFill/>
        </p:spPr>
      </p:pic>
      <p:sp>
        <p:nvSpPr>
          <p:cNvPr id="11" name="TextBox 10"/>
          <p:cNvSpPr txBox="1"/>
          <p:nvPr/>
        </p:nvSpPr>
        <p:spPr>
          <a:xfrm>
            <a:off x="5257800" y="3810000"/>
            <a:ext cx="2362200" cy="1754326"/>
          </a:xfrm>
          <a:prstGeom prst="rect">
            <a:avLst/>
          </a:prstGeom>
          <a:solidFill>
            <a:schemeClr val="bg1"/>
          </a:solidFill>
          <a:ln>
            <a:solidFill>
              <a:schemeClr val="bg1"/>
            </a:solidFill>
          </a:ln>
          <a:effectLst>
            <a:softEdge rad="127000"/>
          </a:effectLst>
        </p:spPr>
        <p:txBody>
          <a:bodyPr wrap="square" rtlCol="0">
            <a:spAutoFit/>
          </a:bodyPr>
          <a:lstStyle/>
          <a:p>
            <a:r>
              <a:rPr lang="en-US" dirty="0" smtClean="0">
                <a:effectLst>
                  <a:glow rad="228600">
                    <a:schemeClr val="accent5">
                      <a:satMod val="175000"/>
                      <a:alpha val="40000"/>
                    </a:schemeClr>
                  </a:glow>
                </a:effectLst>
                <a:latin typeface="Flareserif821 BT" pitchFamily="34" charset="0"/>
                <a:cs typeface="Lucida Sans Unicode" pitchFamily="34" charset="0"/>
              </a:rPr>
              <a:t>Gobi Desert – Marco’s account suggests it was a safe and well established route during Mongol’s reign. </a:t>
            </a:r>
          </a:p>
        </p:txBody>
      </p:sp>
      <p:pic>
        <p:nvPicPr>
          <p:cNvPr id="1028" name="Picture 4" descr="http://www.silk-road.com/images/Tablet.gif"/>
          <p:cNvPicPr>
            <a:picLocks noChangeAspect="1" noChangeArrowheads="1"/>
          </p:cNvPicPr>
          <p:nvPr/>
        </p:nvPicPr>
        <p:blipFill>
          <a:blip r:embed="rId5" cstate="print"/>
          <a:srcRect/>
          <a:stretch>
            <a:fillRect/>
          </a:stretch>
        </p:blipFill>
        <p:spPr bwMode="auto">
          <a:xfrm>
            <a:off x="7391400" y="3429000"/>
            <a:ext cx="1428750" cy="18383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0" y="0"/>
            <a:ext cx="6667466" cy="923330"/>
          </a:xfrm>
          <a:prstGeom prst="rect">
            <a:avLst/>
          </a:prstGeom>
          <a:noFill/>
        </p:spPr>
        <p:txBody>
          <a:bodyPr wrap="none" lIns="91440" tIns="45720" rIns="91440" bIns="45720">
            <a:spAutoFit/>
          </a:bodyPr>
          <a:lstStyle/>
          <a:p>
            <a:pPr algn="ctr"/>
            <a:r>
              <a:rPr lang="en-US" sz="5400" b="1" cap="none"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Best Known For…</a:t>
            </a:r>
            <a:endParaRPr lang="en-US" sz="54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
        <p:nvSpPr>
          <p:cNvPr id="6" name="TextBox 5"/>
          <p:cNvSpPr txBox="1"/>
          <p:nvPr/>
        </p:nvSpPr>
        <p:spPr>
          <a:xfrm>
            <a:off x="0" y="914400"/>
            <a:ext cx="7620000" cy="3785652"/>
          </a:xfrm>
          <a:prstGeom prst="rect">
            <a:avLst/>
          </a:prstGeom>
          <a:solidFill>
            <a:schemeClr val="bg1"/>
          </a:solidFill>
          <a:ln>
            <a:solidFill>
              <a:schemeClr val="bg1"/>
            </a:solidFill>
          </a:ln>
        </p:spPr>
        <p:txBody>
          <a:bodyPr wrap="square" rtlCol="0">
            <a:spAutoFit/>
          </a:bodyPr>
          <a:lstStyle/>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Being possibly the most famous Westerner to have travelled the Silk Road.</a:t>
            </a:r>
          </a:p>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Reaching further than any of his predecessors, beyond Mongolia to China.</a:t>
            </a:r>
          </a:p>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Becoming a confidant of Kublai Khan (China) and having travelled the whole of China and living to tell the tale (accounts found in the Cathay.)</a:t>
            </a:r>
          </a:p>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Writing a book that gave Europeans some of their earliest information about China, called the Cathay. While many names have been given to this book, it is even said that Christopher Columbus carried it with him while attempting to reach the East Indies by sea, two centuries later!</a:t>
            </a:r>
          </a:p>
        </p:txBody>
      </p:sp>
      <p:sp>
        <p:nvSpPr>
          <p:cNvPr id="7" name="TextBox 6"/>
          <p:cNvSpPr txBox="1"/>
          <p:nvPr/>
        </p:nvSpPr>
        <p:spPr>
          <a:xfrm>
            <a:off x="2819400" y="4611231"/>
            <a:ext cx="5943600" cy="2246769"/>
          </a:xfrm>
          <a:prstGeom prst="rect">
            <a:avLst/>
          </a:prstGeom>
          <a:solidFill>
            <a:schemeClr val="bg1"/>
          </a:solidFill>
        </p:spPr>
        <p:txBody>
          <a:bodyPr wrap="square" rtlCol="0">
            <a:spAutoFit/>
          </a:bodyPr>
          <a:lstStyle/>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The game named after him… MARCO POLO!</a:t>
            </a:r>
          </a:p>
          <a:p>
            <a:r>
              <a:rPr lang="en-US" sz="2000" dirty="0" smtClean="0">
                <a:effectLst>
                  <a:glow rad="228600">
                    <a:schemeClr val="accent5">
                      <a:satMod val="175000"/>
                      <a:alpha val="40000"/>
                    </a:schemeClr>
                  </a:glow>
                </a:effectLst>
                <a:latin typeface="Flareserif821 BT" pitchFamily="34" charset="0"/>
                <a:cs typeface="Lucida Sans Unicode" pitchFamily="34" charset="0"/>
              </a:rPr>
              <a:t>The game was created in Spain, as it was believed that Marco Polo never knew where he was headed when he set out on his travels.  It was later used by two men in Germany who got separated in the mountains and called “Marco!” ‘Polo!”  back and forth until they were reunited.</a:t>
            </a:r>
          </a:p>
        </p:txBody>
      </p:sp>
      <p:pic>
        <p:nvPicPr>
          <p:cNvPr id="2050" name="Picture 2" descr="http://www.silk-road.com/images/kublai.jpg"/>
          <p:cNvPicPr>
            <a:picLocks noChangeAspect="1" noChangeArrowheads="1"/>
          </p:cNvPicPr>
          <p:nvPr/>
        </p:nvPicPr>
        <p:blipFill>
          <a:blip r:embed="rId3" cstate="print"/>
          <a:srcRect/>
          <a:stretch>
            <a:fillRect/>
          </a:stretch>
        </p:blipFill>
        <p:spPr bwMode="auto">
          <a:xfrm>
            <a:off x="7467600" y="228600"/>
            <a:ext cx="1428750" cy="18669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7410" name="Picture 2" descr="File:ColombusNotesToMarcoPolo.jpg">
            <a:hlinkClick r:id="rId3"/>
          </p:cNvPr>
          <p:cNvPicPr>
            <a:picLocks noChangeAspect="1" noChangeArrowheads="1"/>
          </p:cNvPicPr>
          <p:nvPr/>
        </p:nvPicPr>
        <p:blipFill>
          <a:blip r:embed="rId4" cstate="print"/>
          <a:srcRect/>
          <a:stretch>
            <a:fillRect/>
          </a:stretch>
        </p:blipFill>
        <p:spPr bwMode="auto">
          <a:xfrm>
            <a:off x="762000" y="228600"/>
            <a:ext cx="7620000" cy="5534025"/>
          </a:xfrm>
          <a:prstGeom prst="rect">
            <a:avLst/>
          </a:prstGeom>
          <a:noFill/>
        </p:spPr>
      </p:pic>
      <p:sp>
        <p:nvSpPr>
          <p:cNvPr id="6" name="TextBox 5"/>
          <p:cNvSpPr txBox="1"/>
          <p:nvPr/>
        </p:nvSpPr>
        <p:spPr>
          <a:xfrm>
            <a:off x="1676400" y="5867400"/>
            <a:ext cx="5943600" cy="707886"/>
          </a:xfrm>
          <a:prstGeom prst="rect">
            <a:avLst/>
          </a:prstGeom>
          <a:solidFill>
            <a:schemeClr val="bg1"/>
          </a:solidFill>
        </p:spPr>
        <p:txBody>
          <a:bodyPr wrap="square" rtlCol="0">
            <a:spAutoFit/>
          </a:bodyPr>
          <a:lstStyle/>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Handwritten notes by Christopher Columbus on a Latin edition of Polo’s book.</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304800" y="228600"/>
            <a:ext cx="8486170" cy="923330"/>
          </a:xfrm>
          <a:prstGeom prst="rect">
            <a:avLst/>
          </a:prstGeom>
          <a:noFill/>
        </p:spPr>
        <p:txBody>
          <a:bodyPr wrap="none" lIns="91440" tIns="45720" rIns="91440" bIns="45720">
            <a:spAutoFit/>
          </a:bodyPr>
          <a:lstStyle/>
          <a:p>
            <a:pPr algn="ctr"/>
            <a:r>
              <a:rPr lang="en-US" sz="5400" b="1" cap="none"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Contents of the Book…</a:t>
            </a:r>
            <a:endParaRPr lang="en-US" sz="54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
        <p:nvSpPr>
          <p:cNvPr id="6" name="TextBox 5"/>
          <p:cNvSpPr txBox="1"/>
          <p:nvPr/>
        </p:nvSpPr>
        <p:spPr>
          <a:xfrm>
            <a:off x="685800" y="1295400"/>
            <a:ext cx="7620000" cy="3170099"/>
          </a:xfrm>
          <a:prstGeom prst="rect">
            <a:avLst/>
          </a:prstGeom>
          <a:solidFill>
            <a:schemeClr val="bg1"/>
          </a:solidFill>
          <a:ln>
            <a:solidFill>
              <a:schemeClr val="bg1"/>
            </a:solidFill>
          </a:ln>
          <a:effectLst>
            <a:glow rad="228600">
              <a:schemeClr val="accent5">
                <a:satMod val="175000"/>
                <a:alpha val="40000"/>
              </a:schemeClr>
            </a:glow>
            <a:softEdge rad="31750"/>
          </a:effectLst>
        </p:spPr>
        <p:txBody>
          <a:bodyPr wrap="square" rtlCol="0">
            <a:spAutoFit/>
          </a:bodyPr>
          <a:lstStyle/>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A preface about his father and uncle travelling to : Bolghar, Ukek, Bukhara, Beijing, and then back to Venice.</a:t>
            </a:r>
          </a:p>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Niccolo, Maffeo, and Marco Polo setting out to fulfill the Khan’s request (delivering a letter to the pope, requesting 100 Christians acquainted with the Seven Arts.)</a:t>
            </a:r>
          </a:p>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Three years later, their return to China and completion of request</a:t>
            </a:r>
          </a:p>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Kublai Khan’s decline of their requests to leave China</a:t>
            </a:r>
          </a:p>
          <a:p>
            <a:pPr>
              <a:buFont typeface="Arial" pitchFamily="34" charset="0"/>
              <a:buChar char="•"/>
            </a:pPr>
            <a:r>
              <a:rPr lang="en-US" sz="2000" dirty="0" smtClean="0">
                <a:effectLst>
                  <a:glow rad="228600">
                    <a:schemeClr val="accent5">
                      <a:satMod val="175000"/>
                      <a:alpha val="40000"/>
                    </a:schemeClr>
                  </a:glow>
                </a:effectLst>
                <a:latin typeface="Flareserif821 BT" pitchFamily="34" charset="0"/>
                <a:cs typeface="Lucida Sans Unicode" pitchFamily="34" charset="0"/>
              </a:rPr>
              <a:t>Their perilous two year voyage with the wedding party back to Venice</a:t>
            </a:r>
          </a:p>
          <a:p>
            <a:endParaRPr lang="en-US" sz="2000" dirty="0" smtClean="0">
              <a:effectLst>
                <a:glow rad="228600">
                  <a:schemeClr val="accent5">
                    <a:satMod val="175000"/>
                    <a:alpha val="40000"/>
                  </a:schemeClr>
                </a:glow>
              </a:effectLst>
              <a:latin typeface="Flareserif821 BT" pitchFamily="34" charset="0"/>
              <a:cs typeface="Lucida Sans Unicode" pitchFamily="34" charset="0"/>
            </a:endParaRPr>
          </a:p>
        </p:txBody>
      </p:sp>
      <p:sp>
        <p:nvSpPr>
          <p:cNvPr id="8" name="Rectangle 7"/>
          <p:cNvSpPr/>
          <p:nvPr/>
        </p:nvSpPr>
        <p:spPr>
          <a:xfrm rot="482534">
            <a:off x="5181464" y="3829681"/>
            <a:ext cx="2750277" cy="3362117"/>
          </a:xfrm>
          <a:prstGeom prst="rect">
            <a:avLst/>
          </a:prstGeom>
          <a:solidFill>
            <a:schemeClr val="bg1"/>
          </a:solidFill>
          <a:ln>
            <a:solidFill>
              <a:schemeClr val="bg1"/>
            </a:solidFill>
          </a:ln>
          <a:effectLst>
            <a:glow rad="228600">
              <a:schemeClr val="accent5">
                <a:satMod val="175000"/>
                <a:alpha val="40000"/>
              </a:schemeClr>
            </a:glow>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glow rad="228600">
                  <a:schemeClr val="accent5">
                    <a:satMod val="175000"/>
                    <a:alpha val="40000"/>
                  </a:schemeClr>
                </a:glow>
              </a:effectLst>
            </a:endParaRPr>
          </a:p>
        </p:txBody>
      </p:sp>
      <p:pic>
        <p:nvPicPr>
          <p:cNvPr id="6146" name="Picture 2" descr="http://images.google.ca/url?source=imgres&amp;ct=tbn&amp;q=http://modig.cn/gifs/MarcoPoloBook.jpg&amp;usg=AFQjCNHU9H4QeGCXkFIB7WAgjTM7P21hQA"/>
          <p:cNvPicPr>
            <a:picLocks noChangeAspect="1" noChangeArrowheads="1"/>
          </p:cNvPicPr>
          <p:nvPr/>
        </p:nvPicPr>
        <p:blipFill>
          <a:blip r:embed="rId3" cstate="print"/>
          <a:srcRect/>
          <a:stretch>
            <a:fillRect/>
          </a:stretch>
        </p:blipFill>
        <p:spPr bwMode="auto">
          <a:xfrm rot="508708">
            <a:off x="5535774" y="4169843"/>
            <a:ext cx="1994157" cy="288488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0" y="304800"/>
            <a:ext cx="8051436" cy="923330"/>
          </a:xfrm>
          <a:prstGeom prst="rect">
            <a:avLst/>
          </a:prstGeom>
          <a:noFill/>
        </p:spPr>
        <p:txBody>
          <a:bodyPr wrap="none" lIns="91440" tIns="45720" rIns="91440" bIns="45720">
            <a:spAutoFit/>
          </a:bodyPr>
          <a:lstStyle/>
          <a:p>
            <a:pPr algn="ctr"/>
            <a:r>
              <a:rPr lang="en-US" sz="5400" b="1" cap="none"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The Age of Discovery!</a:t>
            </a:r>
            <a:endParaRPr lang="en-US" sz="54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
        <p:nvSpPr>
          <p:cNvPr id="6" name="TextBox 5"/>
          <p:cNvSpPr txBox="1"/>
          <p:nvPr/>
        </p:nvSpPr>
        <p:spPr>
          <a:xfrm>
            <a:off x="304800" y="1524000"/>
            <a:ext cx="8839200" cy="923330"/>
          </a:xfrm>
          <a:prstGeom prst="rect">
            <a:avLst/>
          </a:prstGeom>
          <a:solidFill>
            <a:schemeClr val="bg1"/>
          </a:solidFill>
          <a:ln>
            <a:solidFill>
              <a:schemeClr val="bg1"/>
            </a:solidFill>
          </a:ln>
          <a:effectLst>
            <a:glow rad="139700">
              <a:schemeClr val="accent5">
                <a:satMod val="175000"/>
                <a:alpha val="40000"/>
              </a:schemeClr>
            </a:glow>
            <a:softEdge rad="31750"/>
          </a:effectLst>
        </p:spPr>
        <p:txBody>
          <a:bodyPr wrap="square" rtlCol="0">
            <a:spAutoFit/>
          </a:bodyPr>
          <a:lstStyle/>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The Age of Discovery or the Age of Exploration was a period in history starting in the 15</a:t>
            </a:r>
            <a:r>
              <a:rPr lang="en-US" baseline="30000" dirty="0" smtClean="0">
                <a:effectLst>
                  <a:glow rad="228600">
                    <a:schemeClr val="accent5">
                      <a:satMod val="175000"/>
                      <a:alpha val="40000"/>
                    </a:schemeClr>
                  </a:glow>
                </a:effectLst>
                <a:latin typeface="Flareserif821 BT" pitchFamily="34" charset="0"/>
                <a:cs typeface="Lucida Sans Unicode" pitchFamily="34" charset="0"/>
              </a:rPr>
              <a:t>th</a:t>
            </a:r>
            <a:r>
              <a:rPr lang="en-US" dirty="0" smtClean="0">
                <a:effectLst>
                  <a:glow rad="228600">
                    <a:schemeClr val="accent5">
                      <a:satMod val="175000"/>
                      <a:alpha val="40000"/>
                    </a:schemeClr>
                  </a:glow>
                </a:effectLst>
                <a:latin typeface="Flareserif821 BT" pitchFamily="34" charset="0"/>
                <a:cs typeface="Lucida Sans Unicode" pitchFamily="34" charset="0"/>
              </a:rPr>
              <a:t> century until the 17</a:t>
            </a:r>
            <a:r>
              <a:rPr lang="en-US" baseline="30000" dirty="0" smtClean="0">
                <a:effectLst>
                  <a:glow rad="228600">
                    <a:schemeClr val="accent5">
                      <a:satMod val="175000"/>
                      <a:alpha val="40000"/>
                    </a:schemeClr>
                  </a:glow>
                </a:effectLst>
                <a:latin typeface="Flareserif821 BT" pitchFamily="34" charset="0"/>
                <a:cs typeface="Lucida Sans Unicode" pitchFamily="34" charset="0"/>
              </a:rPr>
              <a:t>th</a:t>
            </a:r>
            <a:r>
              <a:rPr lang="en-US" dirty="0" smtClean="0">
                <a:effectLst>
                  <a:glow rad="228600">
                    <a:schemeClr val="accent5">
                      <a:satMod val="175000"/>
                      <a:alpha val="40000"/>
                    </a:schemeClr>
                  </a:glow>
                </a:effectLst>
                <a:latin typeface="Flareserif821 BT" pitchFamily="34" charset="0"/>
                <a:cs typeface="Lucida Sans Unicode" pitchFamily="34" charset="0"/>
              </a:rPr>
              <a:t> century, during which Europeans and their descendants intensively explored and mapped the world.</a:t>
            </a:r>
          </a:p>
        </p:txBody>
      </p:sp>
      <p:sp>
        <p:nvSpPr>
          <p:cNvPr id="7" name="TextBox 6"/>
          <p:cNvSpPr txBox="1"/>
          <p:nvPr/>
        </p:nvSpPr>
        <p:spPr>
          <a:xfrm>
            <a:off x="0" y="2819400"/>
            <a:ext cx="8839200" cy="1200329"/>
          </a:xfrm>
          <a:prstGeom prst="rect">
            <a:avLst/>
          </a:prstGeom>
          <a:solidFill>
            <a:schemeClr val="bg1"/>
          </a:solidFill>
          <a:ln>
            <a:solidFill>
              <a:schemeClr val="bg1"/>
            </a:solidFill>
          </a:ln>
          <a:effectLst>
            <a:glow rad="139700">
              <a:schemeClr val="accent5">
                <a:satMod val="175000"/>
                <a:alpha val="40000"/>
              </a:schemeClr>
            </a:glow>
            <a:softEdge rad="31750"/>
          </a:effectLst>
        </p:spPr>
        <p:txBody>
          <a:bodyPr wrap="square" rtlCol="0">
            <a:spAutoFit/>
          </a:bodyPr>
          <a:lstStyle/>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Historians often refer to it as the period of Portuguese and Spanish pioneer oceanic explorations that established links with Africa, Asia and the Americas in search for an alternative trade route to Asia between the 15</a:t>
            </a:r>
            <a:r>
              <a:rPr lang="en-US" baseline="30000" dirty="0" smtClean="0">
                <a:effectLst>
                  <a:glow rad="228600">
                    <a:schemeClr val="accent5">
                      <a:satMod val="175000"/>
                      <a:alpha val="40000"/>
                    </a:schemeClr>
                  </a:glow>
                </a:effectLst>
                <a:latin typeface="Flareserif821 BT" pitchFamily="34" charset="0"/>
                <a:cs typeface="Lucida Sans Unicode" pitchFamily="34" charset="0"/>
              </a:rPr>
              <a:t>th</a:t>
            </a:r>
            <a:r>
              <a:rPr lang="en-US" dirty="0" smtClean="0">
                <a:effectLst>
                  <a:glow rad="228600">
                    <a:schemeClr val="accent5">
                      <a:satMod val="175000"/>
                      <a:alpha val="40000"/>
                    </a:schemeClr>
                  </a:glow>
                </a:effectLst>
                <a:latin typeface="Flareserif821 BT" pitchFamily="34" charset="0"/>
                <a:cs typeface="Lucida Sans Unicode" pitchFamily="34" charset="0"/>
              </a:rPr>
              <a:t> and 16</a:t>
            </a:r>
            <a:r>
              <a:rPr lang="en-US" baseline="30000" dirty="0" smtClean="0">
                <a:effectLst>
                  <a:glow rad="228600">
                    <a:schemeClr val="accent5">
                      <a:satMod val="175000"/>
                      <a:alpha val="40000"/>
                    </a:schemeClr>
                  </a:glow>
                </a:effectLst>
                <a:latin typeface="Flareserif821 BT" pitchFamily="34" charset="0"/>
                <a:cs typeface="Lucida Sans Unicode" pitchFamily="34" charset="0"/>
              </a:rPr>
              <a:t>th</a:t>
            </a:r>
            <a:r>
              <a:rPr lang="en-US" dirty="0" smtClean="0">
                <a:effectLst>
                  <a:glow rad="228600">
                    <a:schemeClr val="accent5">
                      <a:satMod val="175000"/>
                      <a:alpha val="40000"/>
                    </a:schemeClr>
                  </a:glow>
                </a:effectLst>
                <a:latin typeface="Flareserif821 BT" pitchFamily="34" charset="0"/>
                <a:cs typeface="Lucida Sans Unicode" pitchFamily="34" charset="0"/>
              </a:rPr>
              <a:t> centuries.  This was fostered by the trade of gold, silver, and spices.</a:t>
            </a:r>
          </a:p>
        </p:txBody>
      </p:sp>
      <p:sp>
        <p:nvSpPr>
          <p:cNvPr id="10" name="TextBox 9"/>
          <p:cNvSpPr txBox="1"/>
          <p:nvPr/>
        </p:nvSpPr>
        <p:spPr>
          <a:xfrm>
            <a:off x="304800" y="4495800"/>
            <a:ext cx="8839200" cy="2031325"/>
          </a:xfrm>
          <a:prstGeom prst="rect">
            <a:avLst/>
          </a:prstGeom>
          <a:solidFill>
            <a:schemeClr val="bg1"/>
          </a:solidFill>
          <a:ln>
            <a:solidFill>
              <a:schemeClr val="bg1"/>
            </a:solidFill>
          </a:ln>
          <a:effectLst>
            <a:glow rad="139700">
              <a:schemeClr val="accent5">
                <a:satMod val="175000"/>
                <a:alpha val="40000"/>
              </a:schemeClr>
            </a:glow>
            <a:softEdge rad="31750"/>
          </a:effectLst>
        </p:spPr>
        <p:txBody>
          <a:bodyPr wrap="square" rtlCol="0">
            <a:spAutoFit/>
          </a:bodyPr>
          <a:lstStyle/>
          <a:p>
            <a:pPr>
              <a:buFont typeface="Arial" pitchFamily="34" charset="0"/>
              <a:buChar char="•"/>
            </a:pPr>
            <a:r>
              <a:rPr lang="en-US" dirty="0" smtClean="0">
                <a:effectLst>
                  <a:glow rad="228600">
                    <a:schemeClr val="accent5">
                      <a:satMod val="175000"/>
                      <a:alpha val="40000"/>
                    </a:schemeClr>
                  </a:glow>
                </a:effectLst>
                <a:latin typeface="Flareserif821 BT" pitchFamily="34" charset="0"/>
                <a:cs typeface="Lucida Sans Unicode" pitchFamily="34" charset="0"/>
              </a:rPr>
              <a:t>The prelude to the Age of Exploration was a series of European expeditions crossing Eurasia by land in the late Middle Ages.  While the Mongols had threatened Europe with pillage and destruction, from 1206 on the Mongol states also unified much of Eurasia creating trade routes and communication lines stretching from the Middle East to China.  Many Europeans took advantage of these to explore eastwards and most of these were Italians as they almost completely controlled trade between Europe and the Middle East.  Marco Polo was the most famous </a:t>
            </a:r>
            <a:r>
              <a:rPr lang="en-US" dirty="0" err="1" smtClean="0">
                <a:effectLst>
                  <a:glow rad="228600">
                    <a:schemeClr val="accent5">
                      <a:satMod val="175000"/>
                      <a:alpha val="40000"/>
                    </a:schemeClr>
                  </a:glow>
                </a:effectLst>
                <a:latin typeface="Flareserif821 BT" pitchFamily="34" charset="0"/>
                <a:cs typeface="Lucida Sans Unicode" pitchFamily="34" charset="0"/>
              </a:rPr>
              <a:t>traveller</a:t>
            </a:r>
            <a:r>
              <a:rPr lang="en-US" dirty="0" smtClean="0">
                <a:effectLst>
                  <a:glow rad="228600">
                    <a:schemeClr val="accent5">
                      <a:satMod val="175000"/>
                      <a:alpha val="40000"/>
                    </a:schemeClr>
                  </a:glow>
                </a:effectLst>
                <a:latin typeface="Flareserif821 BT" pitchFamily="34" charset="0"/>
                <a:cs typeface="Lucida Sans Unicode" pitchFamily="34" charset="0"/>
              </a:rPr>
              <a:t> of these Italians.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26" name="Picture 2" descr="File:Travels of Marco Polo.png">
            <a:hlinkClick r:id="rId3"/>
          </p:cNvPr>
          <p:cNvPicPr>
            <a:picLocks noChangeAspect="1" noChangeArrowheads="1"/>
          </p:cNvPicPr>
          <p:nvPr/>
        </p:nvPicPr>
        <p:blipFill>
          <a:blip r:embed="rId4" cstate="print"/>
          <a:srcRect/>
          <a:stretch>
            <a:fillRect/>
          </a:stretch>
        </p:blipFill>
        <p:spPr bwMode="auto">
          <a:xfrm>
            <a:off x="1143000" y="304800"/>
            <a:ext cx="6991350" cy="6326011"/>
          </a:xfrm>
          <a:prstGeom prst="rect">
            <a:avLst/>
          </a:prstGeom>
          <a:noFill/>
        </p:spPr>
      </p:pic>
      <p:sp>
        <p:nvSpPr>
          <p:cNvPr id="6" name="Rectangle 5"/>
          <p:cNvSpPr/>
          <p:nvPr/>
        </p:nvSpPr>
        <p:spPr>
          <a:xfrm>
            <a:off x="457200" y="381000"/>
            <a:ext cx="5253554" cy="1077218"/>
          </a:xfrm>
          <a:prstGeom prst="rect">
            <a:avLst/>
          </a:prstGeom>
          <a:noFill/>
        </p:spPr>
        <p:txBody>
          <a:bodyPr wrap="none" lIns="91440" tIns="45720" rIns="91440" bIns="45720">
            <a:spAutoFit/>
          </a:bodyPr>
          <a:lstStyle/>
          <a:p>
            <a:pPr algn="ctr"/>
            <a:r>
              <a:rPr lang="en-US" sz="3200" b="1" cap="none"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Travels from Venice to </a:t>
            </a:r>
          </a:p>
          <a:p>
            <a:pPr algn="ctr"/>
            <a:r>
              <a:rPr lang="en-US" sz="3200" b="1" cap="none"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Pagan and back…</a:t>
            </a:r>
            <a:endParaRPr lang="en-US" sz="32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6" descr="http://images.google.ca/url?source=imgres&amp;ct=tbn&amp;q=http://www.wallpapers-backgrounds.com/wallpapers/grunge/colorful_1280x1024.jpg&amp;usg=AFQjCNGs-vMm64ueQpFKsXXY0VD3qkSBP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304800" y="304800"/>
            <a:ext cx="5314788" cy="523220"/>
          </a:xfrm>
          <a:prstGeom prst="rect">
            <a:avLst/>
          </a:prstGeom>
          <a:noFill/>
        </p:spPr>
        <p:txBody>
          <a:bodyPr wrap="none" lIns="91440" tIns="45720" rIns="91440" bIns="45720">
            <a:spAutoFit/>
          </a:bodyPr>
          <a:lstStyle/>
          <a:p>
            <a:pPr algn="ctr"/>
            <a:r>
              <a:rPr lang="en-US" sz="2800" b="1" spc="100" dirty="0" smtClean="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rPr>
              <a:t>MARCO POLO’S TIMELINE</a:t>
            </a:r>
            <a:endParaRPr lang="en-US" sz="2800" b="1" cap="none" spc="100" dirty="0">
              <a:ln w="18000">
                <a:solidFill>
                  <a:schemeClr val="bg1">
                    <a:lumMod val="95000"/>
                  </a:schemeClr>
                </a:solidFill>
                <a:prstDash val="solid"/>
              </a:ln>
              <a:solidFill>
                <a:schemeClr val="accent1">
                  <a:satMod val="280000"/>
                  <a:tint val="100000"/>
                  <a:alpha val="5700"/>
                </a:schemeClr>
              </a:solidFill>
              <a:effectLst>
                <a:glow rad="228600">
                  <a:schemeClr val="accent5">
                    <a:satMod val="175000"/>
                    <a:alpha val="40000"/>
                  </a:schemeClr>
                </a:glow>
                <a:outerShdw blurRad="25000" dist="20000" dir="16020000" algn="tl">
                  <a:schemeClr val="accent1">
                    <a:satMod val="200000"/>
                    <a:shade val="1000"/>
                    <a:alpha val="60000"/>
                  </a:schemeClr>
                </a:outerShdw>
              </a:effectLst>
              <a:latin typeface="Cooper Black" pitchFamily="18" charset="0"/>
            </a:endParaRPr>
          </a:p>
        </p:txBody>
      </p:sp>
      <p:cxnSp>
        <p:nvCxnSpPr>
          <p:cNvPr id="7" name="Straight Connector 6"/>
          <p:cNvCxnSpPr>
            <a:endCxn id="4" idx="2"/>
          </p:cNvCxnSpPr>
          <p:nvPr/>
        </p:nvCxnSpPr>
        <p:spPr>
          <a:xfrm rot="16200000" flipH="1">
            <a:off x="1524000" y="3810000"/>
            <a:ext cx="6019800" cy="76200"/>
          </a:xfrm>
          <a:prstGeom prst="line">
            <a:avLst/>
          </a:prstGeom>
        </p:spPr>
        <p:style>
          <a:lnRef idx="2">
            <a:schemeClr val="dk1"/>
          </a:lnRef>
          <a:fillRef idx="0">
            <a:schemeClr val="dk1"/>
          </a:fillRef>
          <a:effectRef idx="1">
            <a:schemeClr val="dk1"/>
          </a:effectRef>
          <a:fontRef idx="minor">
            <a:schemeClr val="tx1"/>
          </a:fontRef>
        </p:style>
      </p:cxnSp>
      <p:sp>
        <p:nvSpPr>
          <p:cNvPr id="9" name="TextBox 8"/>
          <p:cNvSpPr txBox="1"/>
          <p:nvPr/>
        </p:nvSpPr>
        <p:spPr>
          <a:xfrm>
            <a:off x="1295400" y="914400"/>
            <a:ext cx="3276600" cy="338554"/>
          </a:xfrm>
          <a:prstGeom prst="rect">
            <a:avLst/>
          </a:prstGeom>
          <a:noFill/>
          <a:ln>
            <a:noFill/>
          </a:ln>
        </p:spPr>
        <p:txBody>
          <a:bodyPr wrap="square" rtlCol="0">
            <a:spAutoFit/>
          </a:bodyPr>
          <a:lstStyle/>
          <a:p>
            <a:r>
              <a:rPr lang="en-US" sz="1600" dirty="0" smtClean="0">
                <a:solidFill>
                  <a:schemeClr val="bg1"/>
                </a:solidFill>
                <a:latin typeface="Flareserif821 BT" pitchFamily="34" charset="0"/>
              </a:rPr>
              <a:t>1227- Death of Genghis Khan</a:t>
            </a:r>
            <a:endParaRPr lang="en-US" sz="1600" dirty="0">
              <a:solidFill>
                <a:schemeClr val="bg1"/>
              </a:solidFill>
              <a:latin typeface="Flareserif821 BT" pitchFamily="34" charset="0"/>
            </a:endParaRPr>
          </a:p>
        </p:txBody>
      </p:sp>
      <p:cxnSp>
        <p:nvCxnSpPr>
          <p:cNvPr id="11" name="Straight Connector 10"/>
          <p:cNvCxnSpPr/>
          <p:nvPr/>
        </p:nvCxnSpPr>
        <p:spPr>
          <a:xfrm>
            <a:off x="4267200" y="1066800"/>
            <a:ext cx="381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343400" y="12192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724400" y="1066800"/>
            <a:ext cx="4038600" cy="584775"/>
          </a:xfrm>
          <a:prstGeom prst="rect">
            <a:avLst/>
          </a:prstGeom>
          <a:noFill/>
          <a:ln>
            <a:noFill/>
          </a:ln>
        </p:spPr>
        <p:txBody>
          <a:bodyPr wrap="square" rtlCol="0">
            <a:spAutoFit/>
          </a:bodyPr>
          <a:lstStyle/>
          <a:p>
            <a:r>
              <a:rPr lang="en-US" sz="1600" dirty="0" smtClean="0">
                <a:solidFill>
                  <a:schemeClr val="bg1"/>
                </a:solidFill>
                <a:latin typeface="Flareserif821 BT" pitchFamily="34" charset="0"/>
              </a:rPr>
              <a:t>1251-Kublai Khan becomes Governor of China</a:t>
            </a:r>
            <a:endParaRPr lang="en-US" sz="1600" dirty="0">
              <a:solidFill>
                <a:schemeClr val="bg1"/>
              </a:solidFill>
              <a:latin typeface="Flareserif821 BT" pitchFamily="34" charset="0"/>
            </a:endParaRPr>
          </a:p>
        </p:txBody>
      </p:sp>
      <p:cxnSp>
        <p:nvCxnSpPr>
          <p:cNvPr id="14" name="Straight Connector 13"/>
          <p:cNvCxnSpPr/>
          <p:nvPr/>
        </p:nvCxnSpPr>
        <p:spPr>
          <a:xfrm>
            <a:off x="4267200" y="15240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828800" y="1371600"/>
            <a:ext cx="2819400" cy="338554"/>
          </a:xfrm>
          <a:prstGeom prst="rect">
            <a:avLst/>
          </a:prstGeom>
          <a:noFill/>
          <a:ln>
            <a:noFill/>
          </a:ln>
        </p:spPr>
        <p:txBody>
          <a:bodyPr wrap="square" rtlCol="0">
            <a:spAutoFit/>
          </a:bodyPr>
          <a:lstStyle/>
          <a:p>
            <a:r>
              <a:rPr lang="en-US" sz="1600" dirty="0" smtClean="0">
                <a:latin typeface="Flareserif821 BT" pitchFamily="34" charset="0"/>
              </a:rPr>
              <a:t>1254-Marco Polo is born</a:t>
            </a:r>
            <a:endParaRPr lang="en-US" sz="1600" dirty="0">
              <a:latin typeface="Flareserif821 BT" pitchFamily="34" charset="0"/>
            </a:endParaRPr>
          </a:p>
        </p:txBody>
      </p:sp>
      <p:cxnSp>
        <p:nvCxnSpPr>
          <p:cNvPr id="16" name="Straight Connector 15"/>
          <p:cNvCxnSpPr/>
          <p:nvPr/>
        </p:nvCxnSpPr>
        <p:spPr>
          <a:xfrm>
            <a:off x="4343400" y="19050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724400" y="1600200"/>
            <a:ext cx="4038600" cy="1600438"/>
          </a:xfrm>
          <a:prstGeom prst="rect">
            <a:avLst/>
          </a:prstGeom>
          <a:noFill/>
          <a:ln>
            <a:noFill/>
          </a:ln>
        </p:spPr>
        <p:txBody>
          <a:bodyPr wrap="square" rtlCol="0">
            <a:spAutoFit/>
          </a:bodyPr>
          <a:lstStyle/>
          <a:p>
            <a:r>
              <a:rPr lang="en-US" sz="1600" dirty="0" smtClean="0">
                <a:latin typeface="Flareserif821 BT" pitchFamily="34" charset="0"/>
              </a:rPr>
              <a:t>1260-first defeat of the Mongols by the Mamluks; brothers Nicolo and Maffeo Polo set sail from Constantinople for the Crimean port of Sudak in search of new markets for their wares </a:t>
            </a:r>
            <a:r>
              <a:rPr lang="en-US" dirty="0" smtClean="0"/>
              <a:t/>
            </a:r>
            <a:br>
              <a:rPr lang="en-US" dirty="0" smtClean="0"/>
            </a:br>
            <a:endParaRPr lang="en-US" dirty="0">
              <a:solidFill>
                <a:schemeClr val="bg1"/>
              </a:solidFill>
              <a:latin typeface="Flareserif821 BT" pitchFamily="34" charset="0"/>
            </a:endParaRPr>
          </a:p>
        </p:txBody>
      </p:sp>
      <p:cxnSp>
        <p:nvCxnSpPr>
          <p:cNvPr id="18" name="Straight Connector 17"/>
          <p:cNvCxnSpPr/>
          <p:nvPr/>
        </p:nvCxnSpPr>
        <p:spPr>
          <a:xfrm>
            <a:off x="4267200" y="22098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57200" y="1981200"/>
            <a:ext cx="4038600" cy="1354217"/>
          </a:xfrm>
          <a:prstGeom prst="rect">
            <a:avLst/>
          </a:prstGeom>
          <a:noFill/>
          <a:ln>
            <a:noFill/>
          </a:ln>
        </p:spPr>
        <p:txBody>
          <a:bodyPr wrap="square" rtlCol="0">
            <a:spAutoFit/>
          </a:bodyPr>
          <a:lstStyle/>
          <a:p>
            <a:r>
              <a:rPr lang="en-US" sz="1600" dirty="0" smtClean="0">
                <a:latin typeface="Flareserif821 BT" pitchFamily="34" charset="0"/>
              </a:rPr>
              <a:t>1268- Death of Pope Clement IV</a:t>
            </a:r>
          </a:p>
          <a:p>
            <a:r>
              <a:rPr lang="en-US" sz="1600" dirty="0" smtClean="0">
                <a:latin typeface="Flareserif821 BT" pitchFamily="34" charset="0"/>
              </a:rPr>
              <a:t>(delays the Polo brothers in fulfilling their request from the Khan of delivering a letter to the pope.)</a:t>
            </a:r>
            <a:r>
              <a:rPr lang="en-US" dirty="0" smtClean="0"/>
              <a:t/>
            </a:r>
            <a:br>
              <a:rPr lang="en-US" dirty="0" smtClean="0"/>
            </a:br>
            <a:endParaRPr lang="en-US" dirty="0">
              <a:solidFill>
                <a:schemeClr val="bg1"/>
              </a:solidFill>
              <a:latin typeface="Flareserif821 BT" pitchFamily="34" charset="0"/>
            </a:endParaRPr>
          </a:p>
        </p:txBody>
      </p:sp>
      <p:cxnSp>
        <p:nvCxnSpPr>
          <p:cNvPr id="20" name="Straight Connector 19"/>
          <p:cNvCxnSpPr/>
          <p:nvPr/>
        </p:nvCxnSpPr>
        <p:spPr>
          <a:xfrm>
            <a:off x="4419600" y="30480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876800" y="2971800"/>
            <a:ext cx="4038600" cy="861774"/>
          </a:xfrm>
          <a:prstGeom prst="rect">
            <a:avLst/>
          </a:prstGeom>
          <a:noFill/>
          <a:ln>
            <a:noFill/>
          </a:ln>
        </p:spPr>
        <p:txBody>
          <a:bodyPr wrap="square" rtlCol="0">
            <a:spAutoFit/>
          </a:bodyPr>
          <a:lstStyle/>
          <a:p>
            <a:r>
              <a:rPr lang="en-US" sz="1600" dirty="0" smtClean="0">
                <a:latin typeface="Flareserif821 BT" pitchFamily="34" charset="0"/>
              </a:rPr>
              <a:t>1269-The Polo brothers return to find Nicolo’s wife has died and his son, Marco </a:t>
            </a:r>
            <a:r>
              <a:rPr lang="en-US" dirty="0" smtClean="0"/>
              <a:t/>
            </a:r>
            <a:br>
              <a:rPr lang="en-US" dirty="0" smtClean="0"/>
            </a:br>
            <a:endParaRPr lang="en-US" dirty="0">
              <a:solidFill>
                <a:schemeClr val="bg1"/>
              </a:solidFill>
              <a:latin typeface="Flareserif821 BT" pitchFamily="34" charset="0"/>
            </a:endParaRPr>
          </a:p>
        </p:txBody>
      </p:sp>
      <p:cxnSp>
        <p:nvCxnSpPr>
          <p:cNvPr id="22" name="Straight Connector 21"/>
          <p:cNvCxnSpPr/>
          <p:nvPr/>
        </p:nvCxnSpPr>
        <p:spPr>
          <a:xfrm>
            <a:off x="4267200" y="32766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81000" y="2971800"/>
            <a:ext cx="4038600" cy="1107996"/>
          </a:xfrm>
          <a:prstGeom prst="rect">
            <a:avLst/>
          </a:prstGeom>
          <a:noFill/>
          <a:ln>
            <a:noFill/>
          </a:ln>
        </p:spPr>
        <p:txBody>
          <a:bodyPr wrap="square" rtlCol="0">
            <a:spAutoFit/>
          </a:bodyPr>
          <a:lstStyle/>
          <a:p>
            <a:r>
              <a:rPr lang="en-US" sz="1600" dirty="0" smtClean="0">
                <a:latin typeface="Flareserif821 BT" pitchFamily="34" charset="0"/>
              </a:rPr>
              <a:t>1271- New Pope is crowned and thus begins Marco Polo’s journey with his father and uncle back to see the Khan</a:t>
            </a:r>
            <a:r>
              <a:rPr lang="en-US" dirty="0" smtClean="0"/>
              <a:t/>
            </a:r>
            <a:br>
              <a:rPr lang="en-US" dirty="0" smtClean="0"/>
            </a:br>
            <a:endParaRPr lang="en-US" dirty="0">
              <a:solidFill>
                <a:schemeClr val="bg1"/>
              </a:solidFill>
              <a:latin typeface="Flareserif821 BT" pitchFamily="34" charset="0"/>
            </a:endParaRPr>
          </a:p>
        </p:txBody>
      </p:sp>
      <p:cxnSp>
        <p:nvCxnSpPr>
          <p:cNvPr id="24" name="Straight Connector 23"/>
          <p:cNvCxnSpPr/>
          <p:nvPr/>
        </p:nvCxnSpPr>
        <p:spPr>
          <a:xfrm>
            <a:off x="4419600" y="36576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876800" y="3581400"/>
            <a:ext cx="4038600" cy="615553"/>
          </a:xfrm>
          <a:prstGeom prst="rect">
            <a:avLst/>
          </a:prstGeom>
          <a:noFill/>
          <a:ln>
            <a:noFill/>
          </a:ln>
        </p:spPr>
        <p:txBody>
          <a:bodyPr wrap="square" rtlCol="0">
            <a:spAutoFit/>
          </a:bodyPr>
          <a:lstStyle/>
          <a:p>
            <a:r>
              <a:rPr lang="en-US" sz="1600" dirty="0" smtClean="0">
                <a:latin typeface="Flareserif821 BT" pitchFamily="34" charset="0"/>
              </a:rPr>
              <a:t>1275-Marco Polo arrives in Peking</a:t>
            </a:r>
            <a:r>
              <a:rPr lang="en-US" dirty="0" smtClean="0"/>
              <a:t/>
            </a:r>
            <a:br>
              <a:rPr lang="en-US" dirty="0" smtClean="0"/>
            </a:br>
            <a:endParaRPr lang="en-US" dirty="0">
              <a:solidFill>
                <a:schemeClr val="bg1"/>
              </a:solidFill>
              <a:latin typeface="Flareserif821 BT" pitchFamily="34" charset="0"/>
            </a:endParaRPr>
          </a:p>
        </p:txBody>
      </p:sp>
      <p:cxnSp>
        <p:nvCxnSpPr>
          <p:cNvPr id="26" name="Straight Connector 25"/>
          <p:cNvCxnSpPr/>
          <p:nvPr/>
        </p:nvCxnSpPr>
        <p:spPr>
          <a:xfrm>
            <a:off x="4343400" y="39624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33400" y="3810000"/>
            <a:ext cx="4038600" cy="861774"/>
          </a:xfrm>
          <a:prstGeom prst="rect">
            <a:avLst/>
          </a:prstGeom>
          <a:noFill/>
          <a:ln>
            <a:noFill/>
          </a:ln>
        </p:spPr>
        <p:txBody>
          <a:bodyPr wrap="square" rtlCol="0">
            <a:spAutoFit/>
          </a:bodyPr>
          <a:lstStyle/>
          <a:p>
            <a:r>
              <a:rPr lang="en-US" sz="1600" dirty="0" smtClean="0">
                <a:latin typeface="Flareserif821 BT" pitchFamily="34" charset="0"/>
              </a:rPr>
              <a:t>1292- The Polo's settle in Kaikhatu in the Levant for seven months </a:t>
            </a:r>
            <a:r>
              <a:rPr lang="en-US" dirty="0" smtClean="0"/>
              <a:t/>
            </a:r>
            <a:br>
              <a:rPr lang="en-US" dirty="0" smtClean="0"/>
            </a:br>
            <a:endParaRPr lang="en-US" dirty="0">
              <a:solidFill>
                <a:schemeClr val="bg1"/>
              </a:solidFill>
              <a:latin typeface="Flareserif821 BT" pitchFamily="34" charset="0"/>
            </a:endParaRPr>
          </a:p>
        </p:txBody>
      </p:sp>
      <p:cxnSp>
        <p:nvCxnSpPr>
          <p:cNvPr id="28" name="Straight Connector 27"/>
          <p:cNvCxnSpPr/>
          <p:nvPr/>
        </p:nvCxnSpPr>
        <p:spPr>
          <a:xfrm>
            <a:off x="4419600" y="42672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800600" y="4191000"/>
            <a:ext cx="4343400" cy="1600438"/>
          </a:xfrm>
          <a:prstGeom prst="rect">
            <a:avLst/>
          </a:prstGeom>
          <a:noFill/>
          <a:ln>
            <a:noFill/>
          </a:ln>
        </p:spPr>
        <p:txBody>
          <a:bodyPr wrap="square" rtlCol="0">
            <a:spAutoFit/>
          </a:bodyPr>
          <a:lstStyle/>
          <a:p>
            <a:r>
              <a:rPr lang="en-US" sz="1600" dirty="0" smtClean="0">
                <a:solidFill>
                  <a:schemeClr val="bg1"/>
                </a:solidFill>
                <a:latin typeface="Flareserif821 BT" pitchFamily="34" charset="0"/>
              </a:rPr>
              <a:t>1294- The Death of Kublai Khan: effectively the end of the Mongol empire despite several later attempted invasions by independent khanates.  Marco Polo returns to Venice in  1295.)</a:t>
            </a:r>
            <a:r>
              <a:rPr lang="en-US" dirty="0" smtClean="0"/>
              <a:t/>
            </a:r>
            <a:br>
              <a:rPr lang="en-US" dirty="0" smtClean="0"/>
            </a:br>
            <a:endParaRPr lang="en-US" dirty="0">
              <a:solidFill>
                <a:schemeClr val="bg1"/>
              </a:solidFill>
              <a:latin typeface="Flareserif821 BT" pitchFamily="34" charset="0"/>
            </a:endParaRPr>
          </a:p>
        </p:txBody>
      </p:sp>
      <p:sp>
        <p:nvSpPr>
          <p:cNvPr id="30" name="TextBox 29"/>
          <p:cNvSpPr txBox="1"/>
          <p:nvPr/>
        </p:nvSpPr>
        <p:spPr>
          <a:xfrm>
            <a:off x="228600" y="4419600"/>
            <a:ext cx="4343400" cy="1631216"/>
          </a:xfrm>
          <a:prstGeom prst="rect">
            <a:avLst/>
          </a:prstGeom>
          <a:noFill/>
          <a:ln>
            <a:noFill/>
          </a:ln>
        </p:spPr>
        <p:txBody>
          <a:bodyPr wrap="square" rtlCol="0">
            <a:spAutoFit/>
          </a:bodyPr>
          <a:lstStyle/>
          <a:p>
            <a:r>
              <a:rPr lang="en-US" sz="1600" dirty="0" smtClean="0">
                <a:solidFill>
                  <a:schemeClr val="bg1"/>
                </a:solidFill>
                <a:latin typeface="Flareserif821 BT" pitchFamily="34" charset="0"/>
              </a:rPr>
              <a:t>1298- Marco Polo is imprisoned at Genoa following the battle of </a:t>
            </a:r>
            <a:r>
              <a:rPr lang="en-US" sz="1600" dirty="0" err="1" smtClean="0">
                <a:solidFill>
                  <a:schemeClr val="bg1"/>
                </a:solidFill>
                <a:latin typeface="Flareserif821 BT" pitchFamily="34" charset="0"/>
              </a:rPr>
              <a:t>Kurzola</a:t>
            </a:r>
            <a:r>
              <a:rPr lang="en-US" sz="1600" dirty="0" smtClean="0">
                <a:solidFill>
                  <a:schemeClr val="bg1"/>
                </a:solidFill>
                <a:latin typeface="Flareserif821 BT" pitchFamily="34" charset="0"/>
              </a:rPr>
              <a:t>: there, he meets a writer, Rustichello of Pisa, and together they begin a book of Marco's travels </a:t>
            </a:r>
            <a:r>
              <a:rPr lang="en-US" dirty="0" smtClean="0"/>
              <a:t/>
            </a:r>
            <a:br>
              <a:rPr lang="en-US" dirty="0" smtClean="0"/>
            </a:br>
            <a:r>
              <a:rPr lang="en-US" dirty="0" smtClean="0"/>
              <a:t> </a:t>
            </a:r>
            <a:br>
              <a:rPr lang="en-US" dirty="0" smtClean="0"/>
            </a:br>
            <a:endParaRPr lang="en-US" dirty="0">
              <a:solidFill>
                <a:schemeClr val="bg1"/>
              </a:solidFill>
              <a:latin typeface="Flareserif821 BT" pitchFamily="34" charset="0"/>
            </a:endParaRPr>
          </a:p>
        </p:txBody>
      </p:sp>
      <p:cxnSp>
        <p:nvCxnSpPr>
          <p:cNvPr id="31" name="Straight Connector 30"/>
          <p:cNvCxnSpPr/>
          <p:nvPr/>
        </p:nvCxnSpPr>
        <p:spPr>
          <a:xfrm>
            <a:off x="4267200" y="4572000"/>
            <a:ext cx="381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495800" y="55626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800600" y="5562600"/>
            <a:ext cx="4343400" cy="1846659"/>
          </a:xfrm>
          <a:prstGeom prst="rect">
            <a:avLst/>
          </a:prstGeom>
          <a:noFill/>
          <a:ln>
            <a:noFill/>
          </a:ln>
        </p:spPr>
        <p:txBody>
          <a:bodyPr wrap="square" rtlCol="0">
            <a:spAutoFit/>
          </a:bodyPr>
          <a:lstStyle/>
          <a:p>
            <a:r>
              <a:rPr lang="en-US" sz="1600" dirty="0" smtClean="0">
                <a:solidFill>
                  <a:schemeClr val="bg1"/>
                </a:solidFill>
                <a:latin typeface="Flareserif821 BT" pitchFamily="34" charset="0"/>
              </a:rPr>
              <a:t>1299- Marco Polo is released as a prisoner of war in Genoa: at about this time, Marco marries a Venetian, Donata: they have three daughters, Bellela, Fantina and Moreta: the death of Nicolo Polo </a:t>
            </a:r>
            <a:r>
              <a:rPr lang="en-US" sz="1600" dirty="0" smtClean="0"/>
              <a:t/>
            </a:r>
            <a:br>
              <a:rPr lang="en-US" sz="1600" dirty="0" smtClean="0"/>
            </a:br>
            <a:r>
              <a:rPr lang="en-US" sz="1600" dirty="0" smtClean="0">
                <a:solidFill>
                  <a:schemeClr val="bg1"/>
                </a:solidFill>
                <a:latin typeface="Flareserif821 BT" pitchFamily="34" charset="0"/>
              </a:rPr>
              <a:t> </a:t>
            </a:r>
            <a:r>
              <a:rPr lang="en-US" dirty="0" smtClean="0"/>
              <a:t/>
            </a:r>
            <a:br>
              <a:rPr lang="en-US" dirty="0" smtClean="0"/>
            </a:br>
            <a:endParaRPr lang="en-US" dirty="0">
              <a:solidFill>
                <a:schemeClr val="bg1"/>
              </a:solidFill>
              <a:latin typeface="Flareserif821 BT" pitchFamily="34" charset="0"/>
            </a:endParaRPr>
          </a:p>
        </p:txBody>
      </p:sp>
      <p:cxnSp>
        <p:nvCxnSpPr>
          <p:cNvPr id="34" name="Straight Connector 33"/>
          <p:cNvCxnSpPr/>
          <p:nvPr/>
        </p:nvCxnSpPr>
        <p:spPr>
          <a:xfrm>
            <a:off x="4343400" y="58674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57200" y="5715000"/>
            <a:ext cx="4038600" cy="861774"/>
          </a:xfrm>
          <a:prstGeom prst="rect">
            <a:avLst/>
          </a:prstGeom>
          <a:noFill/>
          <a:ln>
            <a:noFill/>
          </a:ln>
        </p:spPr>
        <p:txBody>
          <a:bodyPr wrap="square" rtlCol="0">
            <a:spAutoFit/>
          </a:bodyPr>
          <a:lstStyle/>
          <a:p>
            <a:r>
              <a:rPr lang="en-US" sz="1600" dirty="0" smtClean="0">
                <a:solidFill>
                  <a:schemeClr val="bg1"/>
                </a:solidFill>
                <a:latin typeface="Flareserif821 BT" pitchFamily="34" charset="0"/>
              </a:rPr>
              <a:t>1324-Death of Marco Polo from illness at the age of 70</a:t>
            </a:r>
            <a:r>
              <a:rPr lang="en-US" dirty="0" smtClean="0"/>
              <a:t/>
            </a:r>
            <a:br>
              <a:rPr lang="en-US" dirty="0" smtClean="0"/>
            </a:br>
            <a:endParaRPr lang="en-US" dirty="0">
              <a:solidFill>
                <a:schemeClr val="bg1"/>
              </a:solidFill>
              <a:latin typeface="Flareserif821 BT"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385</TotalTime>
  <Words>1278</Words>
  <Application>Microsoft Office PowerPoint</Application>
  <PresentationFormat>On-screen Show (4:3)</PresentationFormat>
  <Paragraphs>57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46</cp:revision>
  <dcterms:created xsi:type="dcterms:W3CDTF">2009-12-20T23:11:25Z</dcterms:created>
  <dcterms:modified xsi:type="dcterms:W3CDTF">2009-12-31T04:05:07Z</dcterms:modified>
</cp:coreProperties>
</file>